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07C5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29"/>
    <p:restoredTop sz="94694"/>
  </p:normalViewPr>
  <p:slideViewPr>
    <p:cSldViewPr snapToGrid="0" snapToObjects="1">
      <p:cViewPr varScale="1">
        <p:scale>
          <a:sx n="144" d="100"/>
          <a:sy n="144" d="100"/>
        </p:scale>
        <p:origin x="21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8/20/19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8/20/19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8/20/19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8/20/19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8/20/19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8/20/19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8/20/19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8/20/19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8/20/19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8/20/19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8/20/19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8/20/19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8/20/19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8/20/19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8/20/19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uterboxdesign.com/" TargetMode="Externa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dribbble.com/netguru" TargetMode="External"/><Relationship Id="rId5" Type="http://schemas.openxmlformats.org/officeDocument/2006/relationships/hyperlink" Target="https://dribbble.com/karolkruszewski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7847E-05D6-5E4C-B87F-BC3EFAF8FE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1628" y="2114972"/>
            <a:ext cx="10572000" cy="2057533"/>
          </a:xfrm>
        </p:spPr>
        <p:txBody>
          <a:bodyPr/>
          <a:lstStyle/>
          <a:p>
            <a:r>
              <a:rPr lang="en-US" dirty="0"/>
              <a:t>iOS Ecommerce Application: Sneaker Store Concept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EE43E2-A0FD-5D45-B3EA-09BE4BCC6B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297506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en-US" dirty="0"/>
              <a:t>Christian Montero</a:t>
            </a:r>
          </a:p>
          <a:p>
            <a:pPr algn="r"/>
            <a:r>
              <a:rPr lang="en-US" dirty="0"/>
              <a:t>CS523 – Programming the Internet of Things</a:t>
            </a:r>
          </a:p>
          <a:p>
            <a:pPr algn="r"/>
            <a:r>
              <a:rPr lang="en-US" dirty="0"/>
              <a:t>Summer Session 2019 - WS</a:t>
            </a:r>
          </a:p>
          <a:p>
            <a:pPr algn="r"/>
            <a:r>
              <a:rPr lang="en-US" dirty="0"/>
              <a:t>August 23, 2019</a:t>
            </a:r>
          </a:p>
        </p:txBody>
      </p:sp>
    </p:spTree>
    <p:extLst>
      <p:ext uri="{BB962C8B-B14F-4D97-AF65-F5344CB8AC3E}">
        <p14:creationId xmlns:p14="http://schemas.microsoft.com/office/powerpoint/2010/main" val="757172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264E67-6F59-4D8D-8E5F-8245B0FEA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23">
            <a:extLst>
              <a:ext uri="{FF2B5EF4-FFF2-40B4-BE49-F238E27FC236}">
                <a16:creationId xmlns:a16="http://schemas.microsoft.com/office/drawing/2014/main" id="{158E1C6E-D299-4F5D-B15B-155EBF7F6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A1420-E999-5A41-85B4-3018107C0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457201"/>
            <a:ext cx="3575737" cy="1332688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Mobile eCommerce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65B46-B605-8745-B464-CA446B490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14" y="2046514"/>
            <a:ext cx="3575737" cy="39948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Foot traffic in retail stores has declined by 57% in the past five years,</a:t>
            </a:r>
            <a:r>
              <a:rPr lang="en-US" baseline="30000" dirty="0">
                <a:solidFill>
                  <a:schemeClr val="bg1"/>
                </a:solidFill>
              </a:rPr>
              <a:t>1</a:t>
            </a:r>
            <a:r>
              <a:rPr lang="en-US" dirty="0">
                <a:solidFill>
                  <a:schemeClr val="bg1"/>
                </a:solidFill>
              </a:rPr>
              <a:t> but the </a:t>
            </a:r>
            <a:r>
              <a:rPr lang="en-US" i="1" dirty="0">
                <a:solidFill>
                  <a:schemeClr val="bg1"/>
                </a:solidFill>
              </a:rPr>
              <a:t>value</a:t>
            </a:r>
            <a:r>
              <a:rPr lang="en-US" dirty="0">
                <a:solidFill>
                  <a:schemeClr val="bg1"/>
                </a:solidFill>
              </a:rPr>
              <a:t> of every visit has nearly tripled.</a:t>
            </a:r>
            <a:r>
              <a:rPr lang="en-US" baseline="30000" dirty="0">
                <a:solidFill>
                  <a:schemeClr val="bg1"/>
                </a:solidFill>
              </a:rPr>
              <a:t>2</a:t>
            </a:r>
          </a:p>
          <a:p>
            <a:r>
              <a:rPr lang="en-US" sz="1600" dirty="0">
                <a:solidFill>
                  <a:srgbClr val="FFFFFF"/>
                </a:solidFill>
              </a:rPr>
              <a:t>Need for mobile-friendly online stores is becoming increasingly important for retailers to reach the needs of today’s consumer.</a:t>
            </a:r>
          </a:p>
          <a:p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C5181B-767F-1D45-B66D-CE023E18E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473" y="835378"/>
            <a:ext cx="5067808" cy="508051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C0CB50-E33B-FB48-B039-0F09A46CC608}"/>
              </a:ext>
            </a:extLst>
          </p:cNvPr>
          <p:cNvSpPr/>
          <p:nvPr/>
        </p:nvSpPr>
        <p:spPr>
          <a:xfrm>
            <a:off x="-4573" y="6515302"/>
            <a:ext cx="44447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aseline="30000" dirty="0">
                <a:solidFill>
                  <a:schemeClr val="bg1"/>
                </a:solidFill>
                <a:latin typeface="Roboto"/>
              </a:rPr>
              <a:t>1</a:t>
            </a:r>
            <a:r>
              <a:rPr lang="en-US" sz="800" dirty="0">
                <a:solidFill>
                  <a:schemeClr val="bg1"/>
                </a:solidFill>
                <a:latin typeface="Roboto"/>
              </a:rPr>
              <a:t> </a:t>
            </a:r>
            <a:r>
              <a:rPr lang="en-US" sz="800" dirty="0" err="1">
                <a:solidFill>
                  <a:schemeClr val="bg1"/>
                </a:solidFill>
                <a:latin typeface="Roboto"/>
              </a:rPr>
              <a:t>ShopperTrak</a:t>
            </a:r>
            <a:r>
              <a:rPr lang="en-US" sz="800" dirty="0">
                <a:solidFill>
                  <a:schemeClr val="bg1"/>
                </a:solidFill>
                <a:latin typeface="Roboto"/>
              </a:rPr>
              <a:t> 2015 holiday, U.S. retail sales.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baseline="30000" dirty="0">
                <a:solidFill>
                  <a:schemeClr val="bg1"/>
                </a:solidFill>
                <a:latin typeface="Roboto"/>
              </a:rPr>
              <a:t>2</a:t>
            </a:r>
            <a:r>
              <a:rPr lang="en-US" sz="800" dirty="0">
                <a:solidFill>
                  <a:schemeClr val="bg1"/>
                </a:solidFill>
                <a:latin typeface="Roboto"/>
              </a:rPr>
              <a:t> MasterCard </a:t>
            </a:r>
            <a:r>
              <a:rPr lang="en-US" sz="800" dirty="0" err="1">
                <a:solidFill>
                  <a:schemeClr val="bg1"/>
                </a:solidFill>
                <a:latin typeface="Roboto"/>
              </a:rPr>
              <a:t>SpendingPulse</a:t>
            </a:r>
            <a:r>
              <a:rPr lang="en-US" sz="800" dirty="0">
                <a:solidFill>
                  <a:schemeClr val="bg1"/>
                </a:solidFill>
                <a:latin typeface="Roboto"/>
              </a:rPr>
              <a:t> 2010–2015, U.S. retail sales.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266F6B-2C65-4D43-816D-3FD5C0464462}"/>
              </a:ext>
            </a:extLst>
          </p:cNvPr>
          <p:cNvSpPr/>
          <p:nvPr/>
        </p:nvSpPr>
        <p:spPr>
          <a:xfrm>
            <a:off x="10216544" y="6635850"/>
            <a:ext cx="198002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hlinkClick r:id="rId3"/>
              </a:rPr>
              <a:t>https://www.</a:t>
            </a:r>
            <a:r>
              <a:rPr lang="en-US" sz="800" dirty="0">
                <a:hlinkClick r:id="rId3"/>
              </a:rPr>
              <a:t>outerboxdesign</a:t>
            </a:r>
            <a:r>
              <a:rPr lang="en-US" sz="900" dirty="0">
                <a:hlinkClick r:id="rId3"/>
              </a:rPr>
              <a:t>.com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718825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F5993-F219-134B-8F70-2D30C02B4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 &amp;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EE33E-6C5A-9740-B2A6-43CF4537B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417" y="2214440"/>
            <a:ext cx="4099517" cy="45323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b="1" u="sng" dirty="0"/>
              <a:t>Proposed Features List:</a:t>
            </a:r>
            <a:endParaRPr lang="en-US" sz="1700" dirty="0"/>
          </a:p>
          <a:p>
            <a:pPr>
              <a:lnSpc>
                <a:spcPct val="11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700" dirty="0"/>
              <a:t>Show a product list </a:t>
            </a:r>
          </a:p>
          <a:p>
            <a:pPr>
              <a:lnSpc>
                <a:spcPct val="11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700" dirty="0"/>
              <a:t>Show product details</a:t>
            </a:r>
          </a:p>
          <a:p>
            <a:pPr>
              <a:lnSpc>
                <a:spcPct val="11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700" dirty="0"/>
              <a:t>Have a search feature</a:t>
            </a:r>
          </a:p>
          <a:p>
            <a:pPr>
              <a:lnSpc>
                <a:spcPct val="11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700" dirty="0"/>
              <a:t>Mark a product as a favorite</a:t>
            </a:r>
          </a:p>
          <a:p>
            <a:pPr>
              <a:lnSpc>
                <a:spcPct val="11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700" dirty="0"/>
              <a:t>Show user’s favorite (wish list) items</a:t>
            </a:r>
          </a:p>
          <a:p>
            <a:pPr>
              <a:lnSpc>
                <a:spcPct val="11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700" dirty="0"/>
              <a:t>Have a shopping cart</a:t>
            </a:r>
          </a:p>
          <a:p>
            <a:pPr>
              <a:lnSpc>
                <a:spcPct val="11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700" dirty="0"/>
              <a:t>Add edit payment methods</a:t>
            </a:r>
          </a:p>
          <a:p>
            <a:pPr>
              <a:lnSpc>
                <a:spcPct val="11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700" dirty="0"/>
              <a:t>Add and edit shipping/billing address</a:t>
            </a:r>
          </a:p>
          <a:p>
            <a:pPr>
              <a:lnSpc>
                <a:spcPct val="11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700" dirty="0"/>
              <a:t>Request password reset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A296C7-CB56-0944-961C-7A4B42187829}"/>
              </a:ext>
            </a:extLst>
          </p:cNvPr>
          <p:cNvSpPr/>
          <p:nvPr/>
        </p:nvSpPr>
        <p:spPr>
          <a:xfrm>
            <a:off x="4860532" y="2400839"/>
            <a:ext cx="7205709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b="1" u="sng" dirty="0">
                <a:latin typeface="Arial" panose="020B0604020202020204" pitchFamily="34" charset="0"/>
              </a:rPr>
              <a:t>Weekly Timeline :</a:t>
            </a:r>
          </a:p>
          <a:p>
            <a:r>
              <a:rPr lang="en-US" sz="500" b="1" u="sng" dirty="0">
                <a:latin typeface="Arial" panose="020B0604020202020204" pitchFamily="34" charset="0"/>
              </a:rPr>
              <a:t> </a:t>
            </a:r>
          </a:p>
          <a:p>
            <a:r>
              <a:rPr lang="en-US" sz="500" b="1" u="sng" dirty="0">
                <a:latin typeface="Arial" panose="020B0604020202020204" pitchFamily="34" charset="0"/>
              </a:rPr>
              <a:t> </a:t>
            </a:r>
            <a:endParaRPr lang="en-US" sz="500" dirty="0">
              <a:latin typeface="Arial" panose="020B0604020202020204" pitchFamily="34" charset="0"/>
            </a:endParaRPr>
          </a:p>
          <a:p>
            <a:r>
              <a:rPr lang="en-US" sz="1700" b="1" dirty="0">
                <a:solidFill>
                  <a:srgbClr val="07C5BB"/>
                </a:solidFill>
                <a:latin typeface="Arial" panose="020B0604020202020204" pitchFamily="34" charset="0"/>
              </a:rPr>
              <a:t>6/24 - 6/30:</a:t>
            </a:r>
            <a:r>
              <a:rPr lang="en-US" sz="1700" dirty="0">
                <a:solidFill>
                  <a:srgbClr val="07C5BB"/>
                </a:solidFill>
                <a:latin typeface="Arial" panose="020B0604020202020204" pitchFamily="34" charset="0"/>
              </a:rPr>
              <a:t> </a:t>
            </a:r>
            <a:r>
              <a:rPr lang="en-US" sz="1700" dirty="0">
                <a:latin typeface="Arial" panose="020B0604020202020204" pitchFamily="34" charset="0"/>
              </a:rPr>
              <a:t>Creation of all story boards and design of UI.</a:t>
            </a:r>
          </a:p>
          <a:p>
            <a:r>
              <a:rPr lang="en-US" sz="500" dirty="0">
                <a:latin typeface="Arial" panose="020B0604020202020204" pitchFamily="34" charset="0"/>
              </a:rPr>
              <a:t>  </a:t>
            </a:r>
          </a:p>
          <a:p>
            <a:r>
              <a:rPr lang="en-US" sz="1700" b="1" dirty="0">
                <a:solidFill>
                  <a:srgbClr val="07C5BB"/>
                </a:solidFill>
                <a:latin typeface="Arial" panose="020B0604020202020204" pitchFamily="34" charset="0"/>
              </a:rPr>
              <a:t>7/1 - 7/7:</a:t>
            </a:r>
            <a:r>
              <a:rPr lang="en-US" sz="1700" dirty="0">
                <a:solidFill>
                  <a:srgbClr val="07C5BB"/>
                </a:solidFill>
                <a:latin typeface="Arial" panose="020B0604020202020204" pitchFamily="34" charset="0"/>
              </a:rPr>
              <a:t> </a:t>
            </a:r>
            <a:r>
              <a:rPr lang="en-US" sz="1700" dirty="0">
                <a:latin typeface="Arial" panose="020B0604020202020204" pitchFamily="34" charset="0"/>
              </a:rPr>
              <a:t>Code for all actions and transitions will be implemented.</a:t>
            </a:r>
          </a:p>
          <a:p>
            <a:r>
              <a:rPr lang="en-US" sz="500" dirty="0">
                <a:latin typeface="Arial" panose="020B0604020202020204" pitchFamily="34" charset="0"/>
              </a:rPr>
              <a:t> </a:t>
            </a:r>
          </a:p>
          <a:p>
            <a:r>
              <a:rPr lang="en-US" sz="1700" b="1" dirty="0">
                <a:solidFill>
                  <a:srgbClr val="07C5BB"/>
                </a:solidFill>
                <a:latin typeface="Arial" panose="020B0604020202020204" pitchFamily="34" charset="0"/>
              </a:rPr>
              <a:t>7/8 - 7/14:</a:t>
            </a:r>
            <a:r>
              <a:rPr lang="en-US" sz="1700" dirty="0">
                <a:solidFill>
                  <a:srgbClr val="07C5BB"/>
                </a:solidFill>
                <a:latin typeface="Arial" panose="020B0604020202020204" pitchFamily="34" charset="0"/>
              </a:rPr>
              <a:t> </a:t>
            </a:r>
            <a:r>
              <a:rPr lang="en-US" sz="1700" dirty="0"/>
              <a:t>Code</a:t>
            </a:r>
            <a:r>
              <a:rPr lang="en-US" sz="1700" dirty="0">
                <a:latin typeface="Arial" panose="020B0604020202020204" pitchFamily="34" charset="0"/>
              </a:rPr>
              <a:t> for all actions and transitions will be implemented. App should have functionality of UI completed by the end of this week.</a:t>
            </a:r>
          </a:p>
          <a:p>
            <a:r>
              <a:rPr lang="en-US" sz="500" dirty="0">
                <a:latin typeface="Arial" panose="020B0604020202020204" pitchFamily="34" charset="0"/>
              </a:rPr>
              <a:t> </a:t>
            </a:r>
          </a:p>
          <a:p>
            <a:r>
              <a:rPr lang="en-US" sz="1700" b="1" dirty="0">
                <a:solidFill>
                  <a:srgbClr val="07C5BB"/>
                </a:solidFill>
                <a:latin typeface="Arial" panose="020B0604020202020204" pitchFamily="34" charset="0"/>
              </a:rPr>
              <a:t>7/15 - 7/21:</a:t>
            </a:r>
            <a:r>
              <a:rPr lang="en-US" sz="1700" dirty="0">
                <a:solidFill>
                  <a:srgbClr val="07C5BB"/>
                </a:solidFill>
                <a:latin typeface="Arial" panose="020B0604020202020204" pitchFamily="34" charset="0"/>
              </a:rPr>
              <a:t> </a:t>
            </a:r>
            <a:r>
              <a:rPr lang="en-US" sz="1700" dirty="0">
                <a:latin typeface="Arial" panose="020B0604020202020204" pitchFamily="34" charset="0"/>
              </a:rPr>
              <a:t>Firebase will be initiated, integrated, and all sample data will created.</a:t>
            </a:r>
          </a:p>
          <a:p>
            <a:r>
              <a:rPr lang="en-US" sz="500" dirty="0">
                <a:latin typeface="Arial" panose="020B0604020202020204" pitchFamily="34" charset="0"/>
              </a:rPr>
              <a:t> </a:t>
            </a:r>
          </a:p>
          <a:p>
            <a:r>
              <a:rPr lang="en-US" sz="1700" b="1" dirty="0">
                <a:solidFill>
                  <a:srgbClr val="07C5BB"/>
                </a:solidFill>
                <a:latin typeface="Arial" panose="020B0604020202020204" pitchFamily="34" charset="0"/>
              </a:rPr>
              <a:t>7/22 - 7/28:</a:t>
            </a:r>
            <a:r>
              <a:rPr lang="en-US" sz="1700" dirty="0">
                <a:solidFill>
                  <a:srgbClr val="07C5BB"/>
                </a:solidFill>
                <a:latin typeface="Arial" panose="020B0604020202020204" pitchFamily="34" charset="0"/>
              </a:rPr>
              <a:t> </a:t>
            </a:r>
            <a:r>
              <a:rPr lang="en-US" sz="1700" dirty="0">
                <a:latin typeface="Arial" panose="020B0604020202020204" pitchFamily="34" charset="0"/>
              </a:rPr>
              <a:t>Firebase will be initiated and all sample data will created. Code to implement firebase into application.</a:t>
            </a:r>
          </a:p>
          <a:p>
            <a:r>
              <a:rPr lang="en-US" sz="800" dirty="0">
                <a:latin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</a:endParaRPr>
          </a:p>
          <a:p>
            <a:r>
              <a:rPr lang="en-US" sz="1700" b="1" dirty="0">
                <a:solidFill>
                  <a:srgbClr val="07C5BB"/>
                </a:solidFill>
                <a:latin typeface="Arial" panose="020B0604020202020204" pitchFamily="34" charset="0"/>
              </a:rPr>
              <a:t>7/29 - 8/4: </a:t>
            </a:r>
            <a:r>
              <a:rPr lang="en-US" sz="1700" dirty="0">
                <a:latin typeface="Arial" panose="020B0604020202020204" pitchFamily="34" charset="0"/>
              </a:rPr>
              <a:t>Debugging.</a:t>
            </a:r>
          </a:p>
          <a:p>
            <a:r>
              <a:rPr lang="en-US" sz="500" dirty="0">
                <a:latin typeface="Arial" panose="020B0604020202020204" pitchFamily="34" charset="0"/>
              </a:rPr>
              <a:t> </a:t>
            </a:r>
          </a:p>
          <a:p>
            <a:r>
              <a:rPr lang="en-US" sz="1700" b="1" dirty="0">
                <a:solidFill>
                  <a:srgbClr val="07C5BB"/>
                </a:solidFill>
                <a:latin typeface="Arial" panose="020B0604020202020204" pitchFamily="34" charset="0"/>
              </a:rPr>
              <a:t>8/5 - 8/11:</a:t>
            </a:r>
            <a:r>
              <a:rPr lang="en-US" sz="1700" dirty="0">
                <a:solidFill>
                  <a:srgbClr val="07C5BB"/>
                </a:solidFill>
                <a:latin typeface="Arial" panose="020B0604020202020204" pitchFamily="34" charset="0"/>
              </a:rPr>
              <a:t> </a:t>
            </a:r>
            <a:r>
              <a:rPr lang="en-US" sz="1700" dirty="0">
                <a:latin typeface="Arial" panose="020B0604020202020204" pitchFamily="34" charset="0"/>
              </a:rPr>
              <a:t>Final touches/debugging will be performed to the application. App testing.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145273-08CE-8148-B046-761C88EE74E4}"/>
              </a:ext>
            </a:extLst>
          </p:cNvPr>
          <p:cNvCxnSpPr/>
          <p:nvPr/>
        </p:nvCxnSpPr>
        <p:spPr>
          <a:xfrm>
            <a:off x="4323429" y="2246050"/>
            <a:ext cx="0" cy="435893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175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F2EDE-728B-434B-9C46-D885B7A67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UI/UX Design</a:t>
            </a:r>
          </a:p>
        </p:txBody>
      </p:sp>
      <p:pic>
        <p:nvPicPr>
          <p:cNvPr id="4" name="Online Media 3" descr="dribbble-nike">
            <a:hlinkClick r:id="" action="ppaction://media"/>
            <a:hlinkHover r:id="" action="ppaction://ole?verb=0"/>
            <a:extLst>
              <a:ext uri="{FF2B5EF4-FFF2-40B4-BE49-F238E27FC236}">
                <a16:creationId xmlns:a16="http://schemas.microsoft.com/office/drawing/2014/main" id="{11B1A3CD-EAA6-2E42-93FD-E1131E57C0D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94631" y="2147351"/>
            <a:ext cx="5923657" cy="4443226"/>
          </a:xfrm>
          <a:effectLst>
            <a:outerShdw blurRad="50800" dir="14400000">
              <a:srgbClr val="000000">
                <a:alpha val="40000"/>
              </a:srgbClr>
            </a:outerShdw>
            <a:softEdge rad="3810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7F4F79-7801-6340-9099-50A12D998D3E}"/>
              </a:ext>
            </a:extLst>
          </p:cNvPr>
          <p:cNvSpPr/>
          <p:nvPr/>
        </p:nvSpPr>
        <p:spPr>
          <a:xfrm>
            <a:off x="523783" y="2266025"/>
            <a:ext cx="4074850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1" dirty="0">
                <a:latin typeface="Haas Grot Text R Web"/>
              </a:rPr>
              <a:t>Inspired and designed according to the </a:t>
            </a:r>
            <a:r>
              <a:rPr lang="en-US" b="1" i="1" dirty="0">
                <a:latin typeface="Haas Grot Text R Web"/>
              </a:rPr>
              <a:t>“Nike - Store app concept” </a:t>
            </a:r>
            <a:r>
              <a:rPr lang="en-US" b="1" dirty="0">
                <a:latin typeface="Haas Grot Text R Web"/>
              </a:rPr>
              <a:t>posted by </a:t>
            </a:r>
            <a:r>
              <a:rPr lang="en-US" b="1" i="1" dirty="0">
                <a:latin typeface="Haas Grot Text R Web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Karol Kruszewski</a:t>
            </a:r>
            <a:r>
              <a:rPr lang="en-US" b="1" i="1" dirty="0">
                <a:latin typeface="Haas Grot Text R Web"/>
              </a:rPr>
              <a:t> for </a:t>
            </a:r>
            <a:r>
              <a:rPr lang="en-US" b="1" i="1" dirty="0">
                <a:latin typeface="Haas Grot Text R Web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Netguru</a:t>
            </a:r>
            <a:endParaRPr lang="en-US" b="1" i="1" dirty="0">
              <a:latin typeface="Haas Grot Text R Web"/>
            </a:endParaRPr>
          </a:p>
          <a:p>
            <a:pPr fontAlgn="base"/>
            <a:endParaRPr lang="en-US" b="1" i="0" u="none" strike="noStrike" dirty="0">
              <a:effectLst/>
              <a:latin typeface="Haas Grot Text R Web"/>
            </a:endParaRPr>
          </a:p>
          <a:p>
            <a:pPr fontAlgn="base"/>
            <a:r>
              <a:rPr lang="en-US" sz="1400" dirty="0">
                <a:latin typeface="Haas Grot Text R Web"/>
              </a:rPr>
              <a:t>via https://dribbble.com</a:t>
            </a:r>
            <a:endParaRPr lang="en-US" sz="1400" i="0" u="none" strike="noStrike" dirty="0">
              <a:effectLst/>
              <a:latin typeface="Haas Grot Text R Web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BC5139-E037-FA4E-8B2F-415432A8BE1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2" t="4629" r="4114" b="2342"/>
          <a:stretch/>
        </p:blipFill>
        <p:spPr>
          <a:xfrm>
            <a:off x="523783" y="3848037"/>
            <a:ext cx="4223639" cy="261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8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2264E67-6F59-4D8D-8E5F-8245B0FEA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23">
            <a:extLst>
              <a:ext uri="{FF2B5EF4-FFF2-40B4-BE49-F238E27FC236}">
                <a16:creationId xmlns:a16="http://schemas.microsoft.com/office/drawing/2014/main" id="{158E1C6E-D299-4F5D-B15B-155EBF7F6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23AFC6-B902-A345-BC81-38D710ED1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668" y="1620902"/>
            <a:ext cx="6267743" cy="352560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EFBA01B-98A5-8141-812F-898B8CB00DF4}"/>
              </a:ext>
            </a:extLst>
          </p:cNvPr>
          <p:cNvSpPr/>
          <p:nvPr/>
        </p:nvSpPr>
        <p:spPr>
          <a:xfrm>
            <a:off x="386291" y="148254"/>
            <a:ext cx="386442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Cloud Firestore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scalable NoSQL cloud database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F63C9C8-7E71-984E-849C-E5D7277EEB46}"/>
              </a:ext>
            </a:extLst>
          </p:cNvPr>
          <p:cNvCxnSpPr>
            <a:cxnSpLocks/>
          </p:cNvCxnSpPr>
          <p:nvPr/>
        </p:nvCxnSpPr>
        <p:spPr>
          <a:xfrm>
            <a:off x="478413" y="830502"/>
            <a:ext cx="36801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81E05BC-DCD1-FE44-B475-49163DA8EA8E}"/>
              </a:ext>
            </a:extLst>
          </p:cNvPr>
          <p:cNvSpPr/>
          <p:nvPr/>
        </p:nvSpPr>
        <p:spPr>
          <a:xfrm>
            <a:off x="-143919" y="1099386"/>
            <a:ext cx="3860800" cy="2739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14000"/>
              </a:lnSpc>
            </a:pPr>
            <a:r>
              <a:rPr lang="en-US" sz="1700" b="1" i="1" dirty="0">
                <a:solidFill>
                  <a:schemeClr val="bg1"/>
                </a:solidFill>
              </a:rPr>
              <a:t>User Inventory </a:t>
            </a:r>
            <a:r>
              <a:rPr lang="en-US" sz="1700" dirty="0">
                <a:solidFill>
                  <a:schemeClr val="bg1"/>
                </a:solidFill>
              </a:rPr>
              <a:t>{</a:t>
            </a:r>
          </a:p>
          <a:p>
            <a:pPr lvl="2">
              <a:lnSpc>
                <a:spcPct val="114000"/>
              </a:lnSpc>
            </a:pPr>
            <a:r>
              <a:rPr lang="en-US" sz="1700" dirty="0">
                <a:solidFill>
                  <a:schemeClr val="bg1"/>
                </a:solidFill>
              </a:rPr>
              <a:t>Id: String</a:t>
            </a:r>
          </a:p>
          <a:p>
            <a:pPr lvl="2">
              <a:lnSpc>
                <a:spcPct val="114000"/>
              </a:lnSpc>
            </a:pPr>
            <a:r>
              <a:rPr lang="en-US" sz="1700" dirty="0">
                <a:solidFill>
                  <a:schemeClr val="bg1"/>
                </a:solidFill>
              </a:rPr>
              <a:t>Email: String</a:t>
            </a:r>
          </a:p>
          <a:p>
            <a:pPr lvl="2">
              <a:lnSpc>
                <a:spcPct val="114000"/>
              </a:lnSpc>
            </a:pPr>
            <a:r>
              <a:rPr lang="en-US" sz="1700" dirty="0">
                <a:solidFill>
                  <a:schemeClr val="bg1"/>
                </a:solidFill>
              </a:rPr>
              <a:t>Name: String</a:t>
            </a:r>
          </a:p>
          <a:p>
            <a:pPr lvl="2">
              <a:lnSpc>
                <a:spcPct val="114000"/>
              </a:lnSpc>
            </a:pPr>
            <a:r>
              <a:rPr lang="en-US" sz="1700" dirty="0">
                <a:solidFill>
                  <a:schemeClr val="bg1"/>
                </a:solidFill>
              </a:rPr>
              <a:t>Size: String</a:t>
            </a:r>
          </a:p>
          <a:p>
            <a:pPr lvl="2">
              <a:lnSpc>
                <a:spcPct val="114000"/>
              </a:lnSpc>
            </a:pPr>
            <a:r>
              <a:rPr lang="en-US" sz="1700" dirty="0">
                <a:solidFill>
                  <a:schemeClr val="bg1"/>
                </a:solidFill>
              </a:rPr>
              <a:t>Likes: [ String ]</a:t>
            </a:r>
          </a:p>
          <a:p>
            <a:pPr lvl="2">
              <a:lnSpc>
                <a:spcPct val="114000"/>
              </a:lnSpc>
            </a:pPr>
            <a:r>
              <a:rPr lang="en-US" sz="1700" dirty="0">
                <a:solidFill>
                  <a:schemeClr val="bg1"/>
                </a:solidFill>
              </a:rPr>
              <a:t>Cart: { ShoeId: [String] </a:t>
            </a:r>
          </a:p>
          <a:p>
            <a:pPr lvl="1">
              <a:lnSpc>
                <a:spcPct val="114000"/>
              </a:lnSpc>
            </a:pPr>
            <a:r>
              <a:rPr lang="en-US" sz="1700" dirty="0">
                <a:solidFill>
                  <a:schemeClr val="bg1"/>
                </a:solidFill>
              </a:rPr>
              <a:t>}</a:t>
            </a:r>
          </a:p>
          <a:p>
            <a:pPr lvl="2"/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D8BA55-7A04-3C4B-8935-A325F608243C}"/>
              </a:ext>
            </a:extLst>
          </p:cNvPr>
          <p:cNvSpPr/>
          <p:nvPr/>
        </p:nvSpPr>
        <p:spPr>
          <a:xfrm>
            <a:off x="1237584" y="3934349"/>
            <a:ext cx="4064001" cy="2750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00" b="1" i="1" dirty="0">
                <a:solidFill>
                  <a:schemeClr val="bg1"/>
                </a:solidFill>
              </a:rPr>
              <a:t>Shoe Inventory</a:t>
            </a:r>
            <a:r>
              <a:rPr lang="en-US" sz="1700" dirty="0">
                <a:solidFill>
                  <a:schemeClr val="bg1"/>
                </a:solidFill>
              </a:rPr>
              <a:t> {</a:t>
            </a:r>
          </a:p>
          <a:p>
            <a:pPr lvl="1">
              <a:lnSpc>
                <a:spcPct val="114000"/>
              </a:lnSpc>
            </a:pPr>
            <a:r>
              <a:rPr lang="en-US" sz="1700" dirty="0">
                <a:solidFill>
                  <a:schemeClr val="bg1"/>
                </a:solidFill>
              </a:rPr>
              <a:t>	id: String</a:t>
            </a:r>
          </a:p>
          <a:p>
            <a:pPr lvl="1">
              <a:lnSpc>
                <a:spcPct val="114000"/>
              </a:lnSpc>
            </a:pPr>
            <a:r>
              <a:rPr lang="en-US" sz="1700" dirty="0">
                <a:solidFill>
                  <a:schemeClr val="bg1"/>
                </a:solidFill>
              </a:rPr>
              <a:t>	name: String</a:t>
            </a:r>
          </a:p>
          <a:p>
            <a:pPr lvl="1">
              <a:lnSpc>
                <a:spcPct val="114000"/>
              </a:lnSpc>
            </a:pPr>
            <a:r>
              <a:rPr lang="en-US" sz="1700" dirty="0">
                <a:solidFill>
                  <a:schemeClr val="bg1"/>
                </a:solidFill>
              </a:rPr>
              <a:t>	type: String</a:t>
            </a:r>
          </a:p>
          <a:p>
            <a:pPr lvl="1">
              <a:lnSpc>
                <a:spcPct val="114000"/>
              </a:lnSpc>
            </a:pPr>
            <a:r>
              <a:rPr lang="en-US" sz="1700" dirty="0">
                <a:solidFill>
                  <a:schemeClr val="bg1"/>
                </a:solidFill>
              </a:rPr>
              <a:t>	price: String</a:t>
            </a:r>
          </a:p>
          <a:p>
            <a:pPr lvl="1">
              <a:lnSpc>
                <a:spcPct val="114000"/>
              </a:lnSpc>
            </a:pPr>
            <a:r>
              <a:rPr lang="en-US" sz="1700" dirty="0">
                <a:solidFill>
                  <a:schemeClr val="bg1"/>
                </a:solidFill>
              </a:rPr>
              <a:t>	sizes: { Size: Qty }</a:t>
            </a:r>
          </a:p>
          <a:p>
            <a:pPr lvl="1">
              <a:lnSpc>
                <a:spcPct val="114000"/>
              </a:lnSpc>
            </a:pPr>
            <a:r>
              <a:rPr lang="en-US" sz="1700" dirty="0">
                <a:solidFill>
                  <a:schemeClr val="bg1"/>
                </a:solidFill>
              </a:rPr>
              <a:t>	desc: String</a:t>
            </a:r>
          </a:p>
          <a:p>
            <a:pPr lvl="1">
              <a:lnSpc>
                <a:spcPct val="114000"/>
              </a:lnSpc>
            </a:pPr>
            <a:r>
              <a:rPr lang="en-US" sz="1700" dirty="0">
                <a:solidFill>
                  <a:schemeClr val="bg1"/>
                </a:solidFill>
              </a:rPr>
              <a:t>	images: [String ]</a:t>
            </a:r>
          </a:p>
          <a:p>
            <a:pPr lvl="1">
              <a:lnSpc>
                <a:spcPct val="114000"/>
              </a:lnSpc>
            </a:pPr>
            <a:r>
              <a:rPr lang="en-US" sz="1700" dirty="0">
                <a:solidFill>
                  <a:schemeClr val="bg1"/>
                </a:solidFill>
              </a:rPr>
              <a:t>}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61742A7-69A6-0E4D-9CC1-F2DC81CF05B0}"/>
              </a:ext>
            </a:extLst>
          </p:cNvPr>
          <p:cNvCxnSpPr>
            <a:cxnSpLocks/>
          </p:cNvCxnSpPr>
          <p:nvPr/>
        </p:nvCxnSpPr>
        <p:spPr>
          <a:xfrm>
            <a:off x="478413" y="3770500"/>
            <a:ext cx="3680178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2244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C4E86D9-FC25-4C5B-B73F-77B0D9D11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2662237" y="-2662237"/>
            <a:ext cx="6867526" cy="12192000"/>
          </a:xfrm>
          <a:custGeom>
            <a:avLst/>
            <a:gdLst>
              <a:gd name="connsiteX0" fmla="*/ 0 w 6867526"/>
              <a:gd name="connsiteY0" fmla="*/ 11723012 h 12192000"/>
              <a:gd name="connsiteX1" fmla="*/ 0 w 6867526"/>
              <a:gd name="connsiteY1" fmla="*/ 4448765 h 12192000"/>
              <a:gd name="connsiteX2" fmla="*/ 0 w 6867526"/>
              <a:gd name="connsiteY2" fmla="*/ 0 h 12192000"/>
              <a:gd name="connsiteX3" fmla="*/ 6867524 w 6867526"/>
              <a:gd name="connsiteY3" fmla="*/ 0 h 12192000"/>
              <a:gd name="connsiteX4" fmla="*/ 6867524 w 6867526"/>
              <a:gd name="connsiteY4" fmla="*/ 4089952 h 12192000"/>
              <a:gd name="connsiteX5" fmla="*/ 6867524 w 6867526"/>
              <a:gd name="connsiteY5" fmla="*/ 10933355 h 12192000"/>
              <a:gd name="connsiteX6" fmla="*/ 6867526 w 6867526"/>
              <a:gd name="connsiteY6" fmla="*/ 10933355 h 12192000"/>
              <a:gd name="connsiteX7" fmla="*/ 6867526 w 6867526"/>
              <a:gd name="connsiteY7" fmla="*/ 12192000 h 12192000"/>
              <a:gd name="connsiteX8" fmla="*/ 9525 w 6867526"/>
              <a:gd name="connsiteY8" fmla="*/ 12192000 h 12192000"/>
              <a:gd name="connsiteX9" fmla="*/ 9525 w 6867526"/>
              <a:gd name="connsiteY9" fmla="*/ 11726716 h 12192000"/>
              <a:gd name="connsiteX10" fmla="*/ 4761 w 6867526"/>
              <a:gd name="connsiteY10" fmla="*/ 11726716 h 12192000"/>
              <a:gd name="connsiteX11" fmla="*/ 4761 w 6867526"/>
              <a:gd name="connsiteY11" fmla="*/ 11723012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67526" h="12192000">
                <a:moveTo>
                  <a:pt x="0" y="11723012"/>
                </a:moveTo>
                <a:lnTo>
                  <a:pt x="0" y="4448765"/>
                </a:lnTo>
                <a:lnTo>
                  <a:pt x="0" y="0"/>
                </a:lnTo>
                <a:lnTo>
                  <a:pt x="6867524" y="0"/>
                </a:lnTo>
                <a:lnTo>
                  <a:pt x="6867524" y="4089952"/>
                </a:lnTo>
                <a:lnTo>
                  <a:pt x="6867524" y="10933355"/>
                </a:lnTo>
                <a:lnTo>
                  <a:pt x="6867526" y="10933355"/>
                </a:lnTo>
                <a:lnTo>
                  <a:pt x="6867526" y="12192000"/>
                </a:lnTo>
                <a:lnTo>
                  <a:pt x="9525" y="12192000"/>
                </a:lnTo>
                <a:lnTo>
                  <a:pt x="9525" y="11726716"/>
                </a:lnTo>
                <a:lnTo>
                  <a:pt x="4761" y="11726716"/>
                </a:lnTo>
                <a:lnTo>
                  <a:pt x="4761" y="11723012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44AF92AB-F4DD-4C5A-BC11-E1D33AFC0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1034751" y="1034752"/>
            <a:ext cx="6858000" cy="4788497"/>
          </a:xfrm>
          <a:custGeom>
            <a:avLst/>
            <a:gdLst>
              <a:gd name="connsiteX0" fmla="*/ 6858000 w 6858000"/>
              <a:gd name="connsiteY0" fmla="*/ 468988 h 4788497"/>
              <a:gd name="connsiteX1" fmla="*/ 6858000 w 6858000"/>
              <a:gd name="connsiteY1" fmla="*/ 4490047 h 4788497"/>
              <a:gd name="connsiteX2" fmla="*/ 3859631 w 6858000"/>
              <a:gd name="connsiteY2" fmla="*/ 4490047 h 4788497"/>
              <a:gd name="connsiteX3" fmla="*/ 3478631 w 6858000"/>
              <a:gd name="connsiteY3" fmla="*/ 4775798 h 4788497"/>
              <a:gd name="connsiteX4" fmla="*/ 3470164 w 6858000"/>
              <a:gd name="connsiteY4" fmla="*/ 4778972 h 4788497"/>
              <a:gd name="connsiteX5" fmla="*/ 3457464 w 6858000"/>
              <a:gd name="connsiteY5" fmla="*/ 4783735 h 4788497"/>
              <a:gd name="connsiteX6" fmla="*/ 3446881 w 6858000"/>
              <a:gd name="connsiteY6" fmla="*/ 4788497 h 4788497"/>
              <a:gd name="connsiteX7" fmla="*/ 3434181 w 6858000"/>
              <a:gd name="connsiteY7" fmla="*/ 4788497 h 4788497"/>
              <a:gd name="connsiteX8" fmla="*/ 3423598 w 6858000"/>
              <a:gd name="connsiteY8" fmla="*/ 4788497 h 4788497"/>
              <a:gd name="connsiteX9" fmla="*/ 3410897 w 6858000"/>
              <a:gd name="connsiteY9" fmla="*/ 4783735 h 4788497"/>
              <a:gd name="connsiteX10" fmla="*/ 3398198 w 6858000"/>
              <a:gd name="connsiteY10" fmla="*/ 4778972 h 4788497"/>
              <a:gd name="connsiteX11" fmla="*/ 3389731 w 6858000"/>
              <a:gd name="connsiteY11" fmla="*/ 4775798 h 4788497"/>
              <a:gd name="connsiteX12" fmla="*/ 3008731 w 6858000"/>
              <a:gd name="connsiteY12" fmla="*/ 4490047 h 4788497"/>
              <a:gd name="connsiteX13" fmla="*/ 1012714 w 6858000"/>
              <a:gd name="connsiteY13" fmla="*/ 4490047 h 4788497"/>
              <a:gd name="connsiteX14" fmla="*/ 1012714 w 6858000"/>
              <a:gd name="connsiteY14" fmla="*/ 4489653 h 4788497"/>
              <a:gd name="connsiteX15" fmla="*/ 4761 w 6858000"/>
              <a:gd name="connsiteY15" fmla="*/ 4489653 h 4788497"/>
              <a:gd name="connsiteX16" fmla="*/ 4761 w 6858000"/>
              <a:gd name="connsiteY16" fmla="*/ 4487273 h 4788497"/>
              <a:gd name="connsiteX17" fmla="*/ 0 w 6858000"/>
              <a:gd name="connsiteY17" fmla="*/ 4487273 h 4788497"/>
              <a:gd name="connsiteX18" fmla="*/ 0 w 6858000"/>
              <a:gd name="connsiteY18" fmla="*/ 0 h 4788497"/>
              <a:gd name="connsiteX19" fmla="*/ 6848476 w 6858000"/>
              <a:gd name="connsiteY19" fmla="*/ 0 h 4788497"/>
              <a:gd name="connsiteX20" fmla="*/ 6848476 w 6858000"/>
              <a:gd name="connsiteY20" fmla="*/ 465284 h 4788497"/>
              <a:gd name="connsiteX21" fmla="*/ 6853240 w 6858000"/>
              <a:gd name="connsiteY21" fmla="*/ 465284 h 4788497"/>
              <a:gd name="connsiteX22" fmla="*/ 6853240 w 6858000"/>
              <a:gd name="connsiteY22" fmla="*/ 468988 h 4788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858000" h="4788497">
                <a:moveTo>
                  <a:pt x="6858000" y="468988"/>
                </a:moveTo>
                <a:lnTo>
                  <a:pt x="6858000" y="4490047"/>
                </a:lnTo>
                <a:lnTo>
                  <a:pt x="3859631" y="4490047"/>
                </a:lnTo>
                <a:lnTo>
                  <a:pt x="3478631" y="4775798"/>
                </a:lnTo>
                <a:lnTo>
                  <a:pt x="3470164" y="4778972"/>
                </a:lnTo>
                <a:lnTo>
                  <a:pt x="3457464" y="4783735"/>
                </a:lnTo>
                <a:lnTo>
                  <a:pt x="3446881" y="4788497"/>
                </a:lnTo>
                <a:lnTo>
                  <a:pt x="3434181" y="4788497"/>
                </a:lnTo>
                <a:lnTo>
                  <a:pt x="3423598" y="4788497"/>
                </a:lnTo>
                <a:lnTo>
                  <a:pt x="3410897" y="4783735"/>
                </a:lnTo>
                <a:lnTo>
                  <a:pt x="3398198" y="4778972"/>
                </a:lnTo>
                <a:lnTo>
                  <a:pt x="3389731" y="4775798"/>
                </a:lnTo>
                <a:lnTo>
                  <a:pt x="3008731" y="4490047"/>
                </a:lnTo>
                <a:lnTo>
                  <a:pt x="1012714" y="4490047"/>
                </a:lnTo>
                <a:lnTo>
                  <a:pt x="1012714" y="4489653"/>
                </a:lnTo>
                <a:lnTo>
                  <a:pt x="4761" y="4489653"/>
                </a:lnTo>
                <a:lnTo>
                  <a:pt x="4761" y="4487273"/>
                </a:lnTo>
                <a:lnTo>
                  <a:pt x="0" y="4487273"/>
                </a:lnTo>
                <a:lnTo>
                  <a:pt x="0" y="0"/>
                </a:lnTo>
                <a:lnTo>
                  <a:pt x="6848476" y="0"/>
                </a:lnTo>
                <a:lnTo>
                  <a:pt x="6848476" y="465284"/>
                </a:lnTo>
                <a:lnTo>
                  <a:pt x="6853240" y="465284"/>
                </a:lnTo>
                <a:lnTo>
                  <a:pt x="6853240" y="468988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A295179-586C-BC47-897D-209398D35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08" y="2776492"/>
            <a:ext cx="3978498" cy="1305016"/>
          </a:xfrm>
        </p:spPr>
        <p:txBody>
          <a:bodyPr/>
          <a:lstStyle/>
          <a:p>
            <a:pPr algn="ctr"/>
            <a:r>
              <a:rPr lang="en-US" dirty="0"/>
              <a:t>Application Demonstration</a:t>
            </a:r>
            <a:br>
              <a:rPr lang="en-US" dirty="0"/>
            </a:br>
            <a:r>
              <a:rPr lang="en-US" sz="1100" dirty="0"/>
              <a:t>iPhone XS Max Simulator</a:t>
            </a:r>
            <a:endParaRPr lang="en-US" dirty="0"/>
          </a:p>
        </p:txBody>
      </p:sp>
      <p:pic>
        <p:nvPicPr>
          <p:cNvPr id="5" name="Online Media 4" descr="shortVideo_CS523">
            <a:hlinkClick r:id="" action="ppaction://media"/>
            <a:extLst>
              <a:ext uri="{FF2B5EF4-FFF2-40B4-BE49-F238E27FC236}">
                <a16:creationId xmlns:a16="http://schemas.microsoft.com/office/drawing/2014/main" id="{3BC29B16-8DC6-924E-BE58-B368FC85AB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28232" y="124286"/>
            <a:ext cx="3152782" cy="635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60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1939</TotalTime>
  <Words>254</Words>
  <Application>Microsoft Macintosh PowerPoint</Application>
  <PresentationFormat>Widescreen</PresentationFormat>
  <Paragraphs>61</Paragraphs>
  <Slides>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Century Gothic</vt:lpstr>
      <vt:lpstr>Courier New</vt:lpstr>
      <vt:lpstr>Haas Grot Text R Web</vt:lpstr>
      <vt:lpstr>Roboto</vt:lpstr>
      <vt:lpstr>Wingdings 2</vt:lpstr>
      <vt:lpstr>Quotable</vt:lpstr>
      <vt:lpstr>iOS Ecommerce Application: Sneaker Store Concept</vt:lpstr>
      <vt:lpstr>Mobile eCommerce</vt:lpstr>
      <vt:lpstr>Functional Requirements &amp; Timeline</vt:lpstr>
      <vt:lpstr>UI/UX Design</vt:lpstr>
      <vt:lpstr>PowerPoint Presentation</vt:lpstr>
      <vt:lpstr>Application Demonstration iPhone XS Max Simulator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iOS Ecommerce Application: Sneaker Store Concept</dc:title>
  <dc:creator>Montero, Christian, Alexander</dc:creator>
  <cp:lastModifiedBy>Montero, Christian, Alexander</cp:lastModifiedBy>
  <cp:revision>8</cp:revision>
  <dcterms:created xsi:type="dcterms:W3CDTF">2019-08-20T20:17:22Z</dcterms:created>
  <dcterms:modified xsi:type="dcterms:W3CDTF">2019-08-22T04:36:59Z</dcterms:modified>
</cp:coreProperties>
</file>